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7" r:id="rId4"/>
  </p:sldMasterIdLst>
  <p:notesMasterIdLst>
    <p:notesMasterId r:id="rId10"/>
  </p:notesMasterIdLst>
  <p:handoutMasterIdLst>
    <p:handoutMasterId r:id="rId11"/>
  </p:handoutMasterIdLst>
  <p:sldIdLst>
    <p:sldId id="256" r:id="rId5"/>
    <p:sldId id="287" r:id="rId6"/>
    <p:sldId id="286" r:id="rId7"/>
    <p:sldId id="289" r:id="rId8"/>
    <p:sldId id="290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E3B80B-B7EB-4D96-BE98-42943B6AE132}" vWet="1" dt="2025-06-30T21:52:46.293"/>
    <p1510:client id="{E99EC0B6-97AF-4033-9BFE-1312B5FEB016}" v="14" dt="2025-06-30T22:18:42.5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ald Wagner" userId="5833bb8c-57e1-4e02-a34b-2e05df43cddd" providerId="ADAL" clId="{77DB3E1E-C5D7-4921-8E2A-AC16E030EE51}"/>
    <pc:docChg chg="undo redo custSel modSld">
      <pc:chgData name="Ronald Wagner" userId="5833bb8c-57e1-4e02-a34b-2e05df43cddd" providerId="ADAL" clId="{77DB3E1E-C5D7-4921-8E2A-AC16E030EE51}" dt="2025-06-03T18:26:46.821" v="1681" actId="20577"/>
      <pc:docMkLst>
        <pc:docMk/>
      </pc:docMkLst>
      <pc:sldChg chg="modSp mod">
        <pc:chgData name="Ronald Wagner" userId="5833bb8c-57e1-4e02-a34b-2e05df43cddd" providerId="ADAL" clId="{77DB3E1E-C5D7-4921-8E2A-AC16E030EE51}" dt="2025-06-03T15:46:50.410" v="58" actId="20577"/>
        <pc:sldMkLst>
          <pc:docMk/>
          <pc:sldMk cId="0" sldId="256"/>
        </pc:sldMkLst>
        <pc:spChg chg="mod">
          <ac:chgData name="Ronald Wagner" userId="5833bb8c-57e1-4e02-a34b-2e05df43cddd" providerId="ADAL" clId="{77DB3E1E-C5D7-4921-8E2A-AC16E030EE51}" dt="2025-06-03T15:46:50.410" v="58" actId="20577"/>
          <ac:spMkLst>
            <pc:docMk/>
            <pc:sldMk cId="0" sldId="256"/>
            <ac:spMk id="5122" creationId="{65710220-8F5F-4F3B-96EE-130C8CF912F1}"/>
          </ac:spMkLst>
        </pc:spChg>
      </pc:sldChg>
      <pc:sldChg chg="modSp mod modNotesTx">
        <pc:chgData name="Ronald Wagner" userId="5833bb8c-57e1-4e02-a34b-2e05df43cddd" providerId="ADAL" clId="{77DB3E1E-C5D7-4921-8E2A-AC16E030EE51}" dt="2025-06-03T17:43:56.255" v="1397" actId="5793"/>
        <pc:sldMkLst>
          <pc:docMk/>
          <pc:sldMk cId="0" sldId="286"/>
        </pc:sldMkLst>
        <pc:spChg chg="mod">
          <ac:chgData name="Ronald Wagner" userId="5833bb8c-57e1-4e02-a34b-2e05df43cddd" providerId="ADAL" clId="{77DB3E1E-C5D7-4921-8E2A-AC16E030EE51}" dt="2025-06-03T16:45:58.572" v="948" actId="20577"/>
          <ac:spMkLst>
            <pc:docMk/>
            <pc:sldMk cId="0" sldId="286"/>
            <ac:spMk id="3" creationId="{CAB2D9ED-A6C8-4443-8D95-B363A5FDF0E9}"/>
          </ac:spMkLst>
        </pc:spChg>
        <pc:graphicFrameChg chg="mod modGraphic">
          <ac:chgData name="Ronald Wagner" userId="5833bb8c-57e1-4e02-a34b-2e05df43cddd" providerId="ADAL" clId="{77DB3E1E-C5D7-4921-8E2A-AC16E030EE51}" dt="2025-06-03T16:45:15.705" v="917" actId="20577"/>
          <ac:graphicFrameMkLst>
            <pc:docMk/>
            <pc:sldMk cId="0" sldId="286"/>
            <ac:graphicFrameMk id="5" creationId="{C76EC544-46E8-482D-5CE2-3068EADE9C9D}"/>
          </ac:graphicFrameMkLst>
        </pc:graphicFrameChg>
      </pc:sldChg>
      <pc:sldChg chg="addSp delSp modSp mod modNotesTx">
        <pc:chgData name="Ronald Wagner" userId="5833bb8c-57e1-4e02-a34b-2e05df43cddd" providerId="ADAL" clId="{77DB3E1E-C5D7-4921-8E2A-AC16E030EE51}" dt="2025-06-03T16:36:48.826" v="887" actId="20577"/>
        <pc:sldMkLst>
          <pc:docMk/>
          <pc:sldMk cId="564627361" sldId="287"/>
        </pc:sldMkLst>
        <pc:graphicFrameChg chg="add del mod modGraphic">
          <ac:chgData name="Ronald Wagner" userId="5833bb8c-57e1-4e02-a34b-2e05df43cddd" providerId="ADAL" clId="{77DB3E1E-C5D7-4921-8E2A-AC16E030EE51}" dt="2025-06-03T15:57:17.422" v="73"/>
          <ac:graphicFrameMkLst>
            <pc:docMk/>
            <pc:sldMk cId="564627361" sldId="287"/>
            <ac:graphicFrameMk id="5" creationId="{2A6F7CCD-DEA9-9625-C5F0-18E1A9D084C5}"/>
          </ac:graphicFrameMkLst>
        </pc:graphicFrameChg>
      </pc:sldChg>
      <pc:sldChg chg="modSp mod modNotesTx">
        <pc:chgData name="Ronald Wagner" userId="5833bb8c-57e1-4e02-a34b-2e05df43cddd" providerId="ADAL" clId="{77DB3E1E-C5D7-4921-8E2A-AC16E030EE51}" dt="2025-06-03T17:56:49.183" v="1612" actId="20577"/>
        <pc:sldMkLst>
          <pc:docMk/>
          <pc:sldMk cId="2924293960" sldId="289"/>
        </pc:sldMkLst>
        <pc:graphicFrameChg chg="mod modGraphic">
          <ac:chgData name="Ronald Wagner" userId="5833bb8c-57e1-4e02-a34b-2e05df43cddd" providerId="ADAL" clId="{77DB3E1E-C5D7-4921-8E2A-AC16E030EE51}" dt="2025-06-03T17:48:54.974" v="1595" actId="20577"/>
          <ac:graphicFrameMkLst>
            <pc:docMk/>
            <pc:sldMk cId="2924293960" sldId="289"/>
            <ac:graphicFrameMk id="4" creationId="{A7A197AC-4402-B82D-5E41-ED200C49EE91}"/>
          </ac:graphicFrameMkLst>
        </pc:graphicFrameChg>
      </pc:sldChg>
      <pc:sldChg chg="modSp mod modNotesTx">
        <pc:chgData name="Ronald Wagner" userId="5833bb8c-57e1-4e02-a34b-2e05df43cddd" providerId="ADAL" clId="{77DB3E1E-C5D7-4921-8E2A-AC16E030EE51}" dt="2025-06-03T18:26:46.821" v="1681" actId="20577"/>
        <pc:sldMkLst>
          <pc:docMk/>
          <pc:sldMk cId="793204257" sldId="290"/>
        </pc:sldMkLst>
        <pc:graphicFrameChg chg="modGraphic">
          <ac:chgData name="Ronald Wagner" userId="5833bb8c-57e1-4e02-a34b-2e05df43cddd" providerId="ADAL" clId="{77DB3E1E-C5D7-4921-8E2A-AC16E030EE51}" dt="2025-06-03T17:58:41.283" v="1647" actId="20577"/>
          <ac:graphicFrameMkLst>
            <pc:docMk/>
            <pc:sldMk cId="793204257" sldId="290"/>
            <ac:graphicFrameMk id="5" creationId="{047ABD34-ABEA-B966-14CA-2CD8C62712BE}"/>
          </ac:graphicFrameMkLst>
        </pc:graphicFrameChg>
      </pc:sldChg>
    </pc:docChg>
  </pc:docChgLst>
  <pc:docChgLst>
    <pc:chgData name="Ronald Wagner" userId="5833bb8c-57e1-4e02-a34b-2e05df43cddd" providerId="ADAL" clId="{E99EC0B6-97AF-4033-9BFE-1312B5FEB016}"/>
    <pc:docChg chg="custSel modSld">
      <pc:chgData name="Ronald Wagner" userId="5833bb8c-57e1-4e02-a34b-2e05df43cddd" providerId="ADAL" clId="{E99EC0B6-97AF-4033-9BFE-1312B5FEB016}" dt="2025-06-30T22:18:42.504" v="181" actId="20577"/>
      <pc:docMkLst>
        <pc:docMk/>
      </pc:docMkLst>
      <pc:sldChg chg="modSp mod">
        <pc:chgData name="Ronald Wagner" userId="5833bb8c-57e1-4e02-a34b-2e05df43cddd" providerId="ADAL" clId="{E99EC0B6-97AF-4033-9BFE-1312B5FEB016}" dt="2025-06-30T18:40:53.067" v="9" actId="20577"/>
        <pc:sldMkLst>
          <pc:docMk/>
          <pc:sldMk cId="0" sldId="256"/>
        </pc:sldMkLst>
        <pc:spChg chg="mod">
          <ac:chgData name="Ronald Wagner" userId="5833bb8c-57e1-4e02-a34b-2e05df43cddd" providerId="ADAL" clId="{E99EC0B6-97AF-4033-9BFE-1312B5FEB016}" dt="2025-06-30T18:40:53.067" v="9" actId="20577"/>
          <ac:spMkLst>
            <pc:docMk/>
            <pc:sldMk cId="0" sldId="256"/>
            <ac:spMk id="5122" creationId="{65710220-8F5F-4F3B-96EE-130C8CF912F1}"/>
          </ac:spMkLst>
        </pc:spChg>
      </pc:sldChg>
      <pc:sldChg chg="modSp mod modNotesTx">
        <pc:chgData name="Ronald Wagner" userId="5833bb8c-57e1-4e02-a34b-2e05df43cddd" providerId="ADAL" clId="{E99EC0B6-97AF-4033-9BFE-1312B5FEB016}" dt="2025-06-30T22:16:42.624" v="173" actId="20577"/>
        <pc:sldMkLst>
          <pc:docMk/>
          <pc:sldMk cId="0" sldId="286"/>
        </pc:sldMkLst>
        <pc:graphicFrameChg chg="modGraphic">
          <ac:chgData name="Ronald Wagner" userId="5833bb8c-57e1-4e02-a34b-2e05df43cddd" providerId="ADAL" clId="{E99EC0B6-97AF-4033-9BFE-1312B5FEB016}" dt="2025-06-30T22:16:42.624" v="173" actId="20577"/>
          <ac:graphicFrameMkLst>
            <pc:docMk/>
            <pc:sldMk cId="0" sldId="286"/>
            <ac:graphicFrameMk id="5" creationId="{C76EC544-46E8-482D-5CE2-3068EADE9C9D}"/>
          </ac:graphicFrameMkLst>
        </pc:graphicFrameChg>
      </pc:sldChg>
      <pc:sldChg chg="modSp mod modNotesTx">
        <pc:chgData name="Ronald Wagner" userId="5833bb8c-57e1-4e02-a34b-2e05df43cddd" providerId="ADAL" clId="{E99EC0B6-97AF-4033-9BFE-1312B5FEB016}" dt="2025-06-30T22:18:42.504" v="181" actId="20577"/>
        <pc:sldMkLst>
          <pc:docMk/>
          <pc:sldMk cId="793204257" sldId="290"/>
        </pc:sldMkLst>
        <pc:graphicFrameChg chg="modGraphic">
          <ac:chgData name="Ronald Wagner" userId="5833bb8c-57e1-4e02-a34b-2e05df43cddd" providerId="ADAL" clId="{E99EC0B6-97AF-4033-9BFE-1312B5FEB016}" dt="2025-06-30T22:18:33.641" v="177" actId="20577"/>
          <ac:graphicFrameMkLst>
            <pc:docMk/>
            <pc:sldMk cId="793204257" sldId="290"/>
            <ac:graphicFrameMk id="5" creationId="{047ABD34-ABEA-B966-14CA-2CD8C62712BE}"/>
          </ac:graphicFrameMkLst>
        </pc:graphicFrameChg>
      </pc:sldChg>
    </pc:docChg>
  </pc:docChgLst>
  <pc:docChgLst>
    <pc:chgData name="Hannah Moody" userId="1dccc453-6fa1-4608-bded-50282b7b2c6c" providerId="ADAL" clId="{66C37E3A-30D4-4EC2-83B3-66F930DC27DA}"/>
    <pc:docChg chg="custSel modSld">
      <pc:chgData name="Hannah Moody" userId="1dccc453-6fa1-4608-bded-50282b7b2c6c" providerId="ADAL" clId="{66C37E3A-30D4-4EC2-83B3-66F930DC27DA}" dt="2025-06-03T22:08:53.965" v="53" actId="1076"/>
      <pc:docMkLst>
        <pc:docMk/>
      </pc:docMkLst>
      <pc:sldChg chg="modSp mod">
        <pc:chgData name="Hannah Moody" userId="1dccc453-6fa1-4608-bded-50282b7b2c6c" providerId="ADAL" clId="{66C37E3A-30D4-4EC2-83B3-66F930DC27DA}" dt="2025-06-03T22:06:45.166" v="12" actId="20577"/>
        <pc:sldMkLst>
          <pc:docMk/>
          <pc:sldMk cId="0" sldId="286"/>
        </pc:sldMkLst>
        <pc:spChg chg="mod">
          <ac:chgData name="Hannah Moody" userId="1dccc453-6fa1-4608-bded-50282b7b2c6c" providerId="ADAL" clId="{66C37E3A-30D4-4EC2-83B3-66F930DC27DA}" dt="2025-06-03T22:06:45.166" v="12" actId="20577"/>
          <ac:spMkLst>
            <pc:docMk/>
            <pc:sldMk cId="0" sldId="286"/>
            <ac:spMk id="3" creationId="{CAB2D9ED-A6C8-4443-8D95-B363A5FDF0E9}"/>
          </ac:spMkLst>
        </pc:spChg>
        <pc:graphicFrameChg chg="modGraphic">
          <ac:chgData name="Hannah Moody" userId="1dccc453-6fa1-4608-bded-50282b7b2c6c" providerId="ADAL" clId="{66C37E3A-30D4-4EC2-83B3-66F930DC27DA}" dt="2025-06-03T22:06:37.789" v="10" actId="113"/>
          <ac:graphicFrameMkLst>
            <pc:docMk/>
            <pc:sldMk cId="0" sldId="286"/>
            <ac:graphicFrameMk id="5" creationId="{C76EC544-46E8-482D-5CE2-3068EADE9C9D}"/>
          </ac:graphicFrameMkLst>
        </pc:graphicFrameChg>
      </pc:sldChg>
      <pc:sldChg chg="modSp mod">
        <pc:chgData name="Hannah Moody" userId="1dccc453-6fa1-4608-bded-50282b7b2c6c" providerId="ADAL" clId="{66C37E3A-30D4-4EC2-83B3-66F930DC27DA}" dt="2025-06-03T22:08:53.965" v="53" actId="1076"/>
        <pc:sldMkLst>
          <pc:docMk/>
          <pc:sldMk cId="564627361" sldId="287"/>
        </pc:sldMkLst>
        <pc:graphicFrameChg chg="mod modGraphic">
          <ac:chgData name="Hannah Moody" userId="1dccc453-6fa1-4608-bded-50282b7b2c6c" providerId="ADAL" clId="{66C37E3A-30D4-4EC2-83B3-66F930DC27DA}" dt="2025-06-03T22:08:53.965" v="53" actId="1076"/>
          <ac:graphicFrameMkLst>
            <pc:docMk/>
            <pc:sldMk cId="564627361" sldId="287"/>
            <ac:graphicFrameMk id="5" creationId="{2A6F7CCD-DEA9-9625-C5F0-18E1A9D084C5}"/>
          </ac:graphicFrameMkLst>
        </pc:graphicFrameChg>
      </pc:sldChg>
      <pc:sldChg chg="modSp mod modNotesTx">
        <pc:chgData name="Hannah Moody" userId="1dccc453-6fa1-4608-bded-50282b7b2c6c" providerId="ADAL" clId="{66C37E3A-30D4-4EC2-83B3-66F930DC27DA}" dt="2025-06-03T22:08:05.520" v="52" actId="20577"/>
        <pc:sldMkLst>
          <pc:docMk/>
          <pc:sldMk cId="2924293960" sldId="289"/>
        </pc:sldMkLst>
        <pc:graphicFrameChg chg="mod modGraphic">
          <ac:chgData name="Hannah Moody" userId="1dccc453-6fa1-4608-bded-50282b7b2c6c" providerId="ADAL" clId="{66C37E3A-30D4-4EC2-83B3-66F930DC27DA}" dt="2025-06-03T22:07:57.906" v="42" actId="404"/>
          <ac:graphicFrameMkLst>
            <pc:docMk/>
            <pc:sldMk cId="2924293960" sldId="289"/>
            <ac:graphicFrameMk id="4" creationId="{A7A197AC-4402-B82D-5E41-ED200C49EE91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8283F038-850A-4155-96E2-B6419BA6278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5" tIns="46588" rIns="93175" bIns="46588" numCol="1" anchor="t" anchorCtr="0" compatLnSpc="1">
            <a:prstTxWarp prst="textNoShape">
              <a:avLst/>
            </a:prstTxWarp>
          </a:bodyPr>
          <a:lstStyle>
            <a:lvl1pPr defTabSz="93233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A454A6FC-7B6E-45B1-975F-C3802827856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688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5" tIns="46588" rIns="93175" bIns="46588" numCol="1" anchor="t" anchorCtr="0" compatLnSpc="1">
            <a:prstTxWarp prst="textNoShape">
              <a:avLst/>
            </a:prstTxWarp>
          </a:bodyPr>
          <a:lstStyle>
            <a:lvl1pPr algn="r" defTabSz="93233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FEAE38D1-025C-4B61-B829-642BC018A07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688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5" tIns="46588" rIns="93175" bIns="46588" numCol="1" anchor="b" anchorCtr="0" compatLnSpc="1">
            <a:prstTxWarp prst="textNoShape">
              <a:avLst/>
            </a:prstTxWarp>
          </a:bodyPr>
          <a:lstStyle>
            <a:lvl1pPr defTabSz="93233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1DADDDD6-E7AB-45FA-9529-5DE65BA7DF2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5" tIns="46588" rIns="93175" bIns="46588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68A8E05-B623-4067-9AA2-82E26463E2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6CCDF34-4ADB-454C-B027-AD091C25E9C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5" tIns="46588" rIns="93175" bIns="46588" numCol="1" anchor="t" anchorCtr="0" compatLnSpc="1">
            <a:prstTxWarp prst="textNoShape">
              <a:avLst/>
            </a:prstTxWarp>
          </a:bodyPr>
          <a:lstStyle>
            <a:lvl1pPr defTabSz="93233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B9B64F2-46A5-49E2-8299-5833179C9D8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5" tIns="46588" rIns="93175" bIns="46588" numCol="1" anchor="t" anchorCtr="0" compatLnSpc="1">
            <a:prstTxWarp prst="textNoShape">
              <a:avLst/>
            </a:prstTxWarp>
          </a:bodyPr>
          <a:lstStyle>
            <a:lvl1pPr algn="r" defTabSz="93233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543AA5B-AA07-49C6-A399-4157F4F3F62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6612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82D470EF-FB84-4AB2-AD22-0C4671A4C91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4838"/>
            <a:ext cx="5610225" cy="41830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5" tIns="46588" rIns="93175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E06C76A5-8479-47C8-B2AE-ABB2E51582D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688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5" tIns="46588" rIns="93175" bIns="46588" numCol="1" anchor="b" anchorCtr="0" compatLnSpc="1">
            <a:prstTxWarp prst="textNoShape">
              <a:avLst/>
            </a:prstTxWarp>
          </a:bodyPr>
          <a:lstStyle>
            <a:lvl1pPr defTabSz="93233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FDF7DB49-2506-4247-B88B-937A1B7FCE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75" tIns="46588" rIns="93175" bIns="46588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ED7B9BD-303A-49C4-A1A9-E558EBBAF5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Revenue budget decreased overall by .84%.</a:t>
            </a:r>
          </a:p>
          <a:p>
            <a:endParaRPr lang="en-US"/>
          </a:p>
          <a:p>
            <a:r>
              <a:rPr lang="en-US" b="1"/>
              <a:t>Local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No change to Local revenue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/>
          </a:p>
          <a:p>
            <a:r>
              <a:rPr lang="en-US" b="1"/>
              <a:t>State </a:t>
            </a:r>
            <a:r>
              <a:rPr lang="en-US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($36K) - Not expecting one-time FRPL and CAA payment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$26K – Classroom Site Fund Increase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($7K) – not budgeting for Early Literacy this year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($12K) – marginal decrease in weighted student count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/>
              <a:t>Federal</a:t>
            </a:r>
            <a:r>
              <a:rPr lang="en-US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($87K)  - decrease in Initial ESEA and IDEA allocations for FY26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$30K – increase in NSLP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$38K – Increase in E-rate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9A7477-CA86-4266-8887-1A8EEE18806A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4252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Expenditure budget decreased overall by 2.8%.</a:t>
            </a:r>
          </a:p>
          <a:p>
            <a:endParaRPr lang="en-US"/>
          </a:p>
          <a:p>
            <a:r>
              <a:rPr lang="en-US" b="1"/>
              <a:t>Schoolwide: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/>
              <a:t>($91K) – Decrease in Salaries &amp; Benefits (2% increase not included)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/>
              <a:t>($32K) – Advertising Decreased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/>
              <a:t>($50K) – Decrease in Federal Expenditures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>
                <a:latin typeface="Arial"/>
                <a:cs typeface="Arial"/>
              </a:rPr>
              <a:t>State: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>
                <a:latin typeface="Arial"/>
                <a:cs typeface="Arial"/>
              </a:rPr>
              <a:t>No budgeting Early Literacy (Will include in revised if expected)</a:t>
            </a:r>
            <a:endParaRPr lang="en-US" b="1">
              <a:cs typeface="Arial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b="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9A7477-CA86-4266-8887-1A8EEE18806A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9465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Estimated cash carryover at 6/30/25: $1,588,520</a:t>
            </a:r>
          </a:p>
          <a:p>
            <a:endParaRPr lang="en-US">
              <a:latin typeface="Arial"/>
              <a:cs typeface="Arial"/>
            </a:endParaRPr>
          </a:p>
          <a:p>
            <a:r>
              <a:rPr lang="en-US">
                <a:latin typeface="Arial"/>
                <a:cs typeface="Arial"/>
              </a:rPr>
              <a:t>Capex: </a:t>
            </a:r>
            <a:r>
              <a:rPr lang="en-US" sz="1200" b="0" i="0" u="none" strike="noStrike" kern="120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Shade - Broadway (10K), Bathroom Floor remodel - West (20K)</a:t>
            </a:r>
            <a:r>
              <a:rPr lang="en-US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7530A8-E934-442B-8F46-67DAA6CDE136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5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Days cash is exceeding covenant of 40 days.</a:t>
            </a:r>
          </a:p>
          <a:p>
            <a:endParaRPr lang="en-US"/>
          </a:p>
          <a:p>
            <a:r>
              <a:rPr lang="en-US"/>
              <a:t>Adjusted net income is meeting covenant due to positive position.</a:t>
            </a:r>
          </a:p>
          <a:p>
            <a:endParaRPr lang="en-US"/>
          </a:p>
          <a:p>
            <a:r>
              <a:rPr lang="en-US"/>
              <a:t>Debt service coverage will meet requirement of 1.10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D7B9BD-303A-49C4-A1A9-E558EBBAF5B9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6955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0ADCF-56DA-4DD6-8BA7-2771877ED38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85480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928EB7-9DB7-4656-A0EC-9383EA9BCE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705095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E94968-69E3-43F9-A6B7-210C905199E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328412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9CB9EE-B597-4809-951C-3D29A1A13EF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8244653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ED719-5C59-4B03-BB90-1108B5684BD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8382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3B8B66-4DCC-43C5-B7B9-3F38C86E5B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6480069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80FEB-C7DD-451D-8CAB-336C7472A31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66416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F280D-A87A-4447-B969-746DE2ECA76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2326912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A6C9AB-7B6F-4BC8-9564-AE6016054B6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9789327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68F91A-3277-4C66-8E38-042C7B33141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87814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C15CC-F714-4CAE-9714-53FC346D9E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0291803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8E80FEB-C7DD-451D-8CAB-336C7472A31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9358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</p:sldLayoutIdLst>
  <p:transition>
    <p:dissolve/>
  </p:transition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5710220-8F5F-4F3B-96EE-130C8CF912F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3733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600"/>
              <a:t>Tucson International Academy</a:t>
            </a:r>
            <a:br>
              <a:rPr lang="en-US" altLang="en-US" sz="3600" b="0">
                <a:effectLst/>
              </a:rPr>
            </a:br>
            <a:r>
              <a:rPr lang="en-US" altLang="en-US" sz="3600" b="0">
                <a:effectLst/>
              </a:rPr>
              <a:t>Budget 2025/26</a:t>
            </a:r>
            <a:br>
              <a:rPr lang="en-US" altLang="en-US" sz="3600" b="0">
                <a:effectLst/>
              </a:rPr>
            </a:br>
            <a:br>
              <a:rPr lang="en-US" altLang="en-US" sz="3600" b="0">
                <a:effectLst/>
              </a:rPr>
            </a:br>
            <a:r>
              <a:rPr lang="en-US" altLang="en-US" sz="3600" b="0">
                <a:effectLst/>
              </a:rPr>
              <a:t>proposed</a:t>
            </a:r>
            <a:br>
              <a:rPr lang="en-US" altLang="en-US" sz="3600" b="0">
                <a:effectLst/>
              </a:rPr>
            </a:br>
            <a:br>
              <a:rPr lang="en-US" altLang="en-US" sz="3600" b="0">
                <a:effectLst/>
              </a:rPr>
            </a:br>
            <a:r>
              <a:rPr lang="en-US" altLang="en-US" sz="3600"/>
              <a:t>July</a:t>
            </a:r>
            <a:r>
              <a:rPr lang="en-US" altLang="en-US" sz="3600" b="0">
                <a:effectLst/>
              </a:rPr>
              <a:t> </a:t>
            </a:r>
            <a:r>
              <a:rPr lang="en-US" altLang="en-US" sz="3600"/>
              <a:t>1</a:t>
            </a:r>
            <a:r>
              <a:rPr lang="en-US" altLang="en-US" sz="3600" b="0">
                <a:effectLst/>
              </a:rPr>
              <a:t>, 2025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" name="Rectangle 6163">
            <a:extLst>
              <a:ext uri="{FF2B5EF4-FFF2-40B4-BE49-F238E27FC236}">
                <a16:creationId xmlns:a16="http://schemas.microsoft.com/office/drawing/2014/main" id="{25F64367-9171-455F-9283-AC21BC55AE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166" name="Rectangle 6165">
            <a:extLst>
              <a:ext uri="{FF2B5EF4-FFF2-40B4-BE49-F238E27FC236}">
                <a16:creationId xmlns:a16="http://schemas.microsoft.com/office/drawing/2014/main" id="{EC603A95-5798-4F9F-80E4-CF53F302A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7407" y="1121561"/>
            <a:ext cx="7447788" cy="46085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6" name="Title 1">
            <a:extLst>
              <a:ext uri="{FF2B5EF4-FFF2-40B4-BE49-F238E27FC236}">
                <a16:creationId xmlns:a16="http://schemas.microsoft.com/office/drawing/2014/main" id="{B39618D7-D4C1-4E78-AC5B-733AB53129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44215" y="1327499"/>
            <a:ext cx="6468665" cy="927328"/>
          </a:xfrm>
          <a:noFill/>
          <a:ln>
            <a:noFill/>
          </a:ln>
        </p:spPr>
        <p:txBody>
          <a:bodyPr>
            <a:normAutofit/>
          </a:bodyPr>
          <a:lstStyle/>
          <a:p>
            <a:pPr eaLnBrk="1" hangingPunct="1"/>
            <a:r>
              <a:rPr lang="en-US" altLang="en-US" sz="2000" b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Calibri" panose="020F0502020204030204" pitchFamily="34" charset="0"/>
              </a:rPr>
              <a:t>FY26 REVENUE</a:t>
            </a:r>
            <a:br>
              <a:rPr lang="en-US" altLang="en-US" sz="2000" b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Calibri" panose="020F0502020204030204" pitchFamily="34" charset="0"/>
              </a:rPr>
            </a:br>
            <a:r>
              <a:rPr lang="en-US" altLang="en-US" sz="200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proposed</a:t>
            </a:r>
            <a:r>
              <a:rPr lang="en-US" altLang="en-US" sz="2000" b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Calibri" panose="020F0502020204030204" pitchFamily="34" charset="0"/>
              </a:rPr>
              <a:t> Budget</a:t>
            </a:r>
          </a:p>
        </p:txBody>
      </p:sp>
      <p:sp>
        <p:nvSpPr>
          <p:cNvPr id="6168" name="Rectangle 6167">
            <a:extLst>
              <a:ext uri="{FF2B5EF4-FFF2-40B4-BE49-F238E27FC236}">
                <a16:creationId xmlns:a16="http://schemas.microsoft.com/office/drawing/2014/main" id="{884F012D-6CD6-46AF-A834-6B0CA93008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3900" y="958898"/>
            <a:ext cx="7694803" cy="493390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A6F7CCD-DEA9-9625-C5F0-18E1A9D084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6220864"/>
              </p:ext>
            </p:extLst>
          </p:nvPr>
        </p:nvGraphicFramePr>
        <p:xfrm>
          <a:off x="1284288" y="2328728"/>
          <a:ext cx="6588518" cy="2783808"/>
        </p:xfrm>
        <a:graphic>
          <a:graphicData uri="http://schemas.openxmlformats.org/drawingml/2006/table">
            <a:tbl>
              <a:tblPr/>
              <a:tblGrid>
                <a:gridCol w="2023924">
                  <a:extLst>
                    <a:ext uri="{9D8B030D-6E8A-4147-A177-3AD203B41FA5}">
                      <a16:colId xmlns:a16="http://schemas.microsoft.com/office/drawing/2014/main" val="2124456684"/>
                    </a:ext>
                  </a:extLst>
                </a:gridCol>
                <a:gridCol w="1248341">
                  <a:extLst>
                    <a:ext uri="{9D8B030D-6E8A-4147-A177-3AD203B41FA5}">
                      <a16:colId xmlns:a16="http://schemas.microsoft.com/office/drawing/2014/main" val="1594174766"/>
                    </a:ext>
                  </a:extLst>
                </a:gridCol>
                <a:gridCol w="1248341">
                  <a:extLst>
                    <a:ext uri="{9D8B030D-6E8A-4147-A177-3AD203B41FA5}">
                      <a16:colId xmlns:a16="http://schemas.microsoft.com/office/drawing/2014/main" val="3158159451"/>
                    </a:ext>
                  </a:extLst>
                </a:gridCol>
                <a:gridCol w="1160364">
                  <a:extLst>
                    <a:ext uri="{9D8B030D-6E8A-4147-A177-3AD203B41FA5}">
                      <a16:colId xmlns:a16="http://schemas.microsoft.com/office/drawing/2014/main" val="3524225521"/>
                    </a:ext>
                  </a:extLst>
                </a:gridCol>
                <a:gridCol w="907548">
                  <a:extLst>
                    <a:ext uri="{9D8B030D-6E8A-4147-A177-3AD203B41FA5}">
                      <a16:colId xmlns:a16="http://schemas.microsoft.com/office/drawing/2014/main" val="2187971228"/>
                    </a:ext>
                  </a:extLst>
                </a:gridCol>
              </a:tblGrid>
              <a:tr h="34797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FY25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FY26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3535674"/>
                  </a:ext>
                </a:extLst>
              </a:tr>
              <a:tr h="34797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Revised #1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Proposed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Inc/Dec $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Inc/Dec 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0694135"/>
                  </a:ext>
                </a:extLst>
              </a:tr>
              <a:tr h="3479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Local Revenue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$50,720.00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$50,720.00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$0.00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5670407"/>
                  </a:ext>
                </a:extLst>
              </a:tr>
              <a:tr h="3479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State Revenue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$4,644,740.00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$4,616,957.00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($27,783.00)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-0.60%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3136067"/>
                  </a:ext>
                </a:extLst>
              </a:tr>
              <a:tr h="3479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Federal Revenue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$759,151.00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$740,861.00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($18,290.00)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-2.41%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5845360"/>
                  </a:ext>
                </a:extLst>
              </a:tr>
              <a:tr h="3479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$5,454,611.00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$5,408,538.00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($46,073.00)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-0.84%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088839"/>
                  </a:ext>
                </a:extLst>
              </a:tr>
              <a:tr h="34797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7760527"/>
                  </a:ext>
                </a:extLst>
              </a:tr>
              <a:tr h="3479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ADM #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394.9495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393.0000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-0.49%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5187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627361"/>
      </p:ext>
    </p:extLst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95" name="Rectangle 6194">
            <a:extLst>
              <a:ext uri="{FF2B5EF4-FFF2-40B4-BE49-F238E27FC236}">
                <a16:creationId xmlns:a16="http://schemas.microsoft.com/office/drawing/2014/main" id="{1660E788-AFA9-4A1B-9991-6AA74632A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97" name="Rectangle 6196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6" name="Title 1">
            <a:extLst>
              <a:ext uri="{FF2B5EF4-FFF2-40B4-BE49-F238E27FC236}">
                <a16:creationId xmlns:a16="http://schemas.microsoft.com/office/drawing/2014/main" id="{B39618D7-D4C1-4E78-AC5B-733AB53129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2600" y="643467"/>
            <a:ext cx="2522980" cy="172804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pPr eaLnBrk="1" hangingPunct="1"/>
            <a:r>
              <a:rPr lang="en-US" altLang="en-US" sz="2000" b="0">
                <a:solidFill>
                  <a:schemeClr val="bg1"/>
                </a:solidFill>
                <a:effectLst/>
                <a:cs typeface="Calibri" panose="020F0502020204030204" pitchFamily="34" charset="0"/>
              </a:rPr>
              <a:t>FY26 EXPENDITURES</a:t>
            </a:r>
            <a:br>
              <a:rPr lang="en-US" altLang="en-US" sz="2000" b="0">
                <a:solidFill>
                  <a:schemeClr val="bg1"/>
                </a:solidFill>
                <a:effectLst/>
                <a:cs typeface="Calibri" panose="020F0502020204030204" pitchFamily="34" charset="0"/>
              </a:rPr>
            </a:br>
            <a:r>
              <a:rPr lang="en-US" altLang="en-US" sz="1600" b="0">
                <a:solidFill>
                  <a:schemeClr val="bg1"/>
                </a:solidFill>
                <a:effectLst/>
                <a:cs typeface="Calibri" panose="020F0502020204030204" pitchFamily="34" charset="0"/>
              </a:rPr>
              <a:t>proposed Budget</a:t>
            </a:r>
            <a:endParaRPr lang="en-US" altLang="en-US" sz="2000" b="0">
              <a:solidFill>
                <a:schemeClr val="bg1"/>
              </a:solidFill>
              <a:effectLst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2D9ED-A6C8-4443-8D95-B363A5FDF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1" y="2638044"/>
            <a:ext cx="2522980" cy="341562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en-US">
                <a:solidFill>
                  <a:schemeClr val="bg1"/>
                </a:solidFill>
                <a:cs typeface="Calibri"/>
              </a:rPr>
              <a:t>Total FY26 Proposed Expenditure Budget 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en-US">
                <a:solidFill>
                  <a:schemeClr val="bg1"/>
                </a:solidFill>
                <a:effectLst/>
                <a:cs typeface="Calibri"/>
              </a:rPr>
              <a:t>$5,201,661</a:t>
            </a:r>
            <a:endParaRPr lang="en-US">
              <a:solidFill>
                <a:schemeClr val="bg1"/>
              </a:solidFill>
              <a:effectLst/>
              <a:cs typeface="Calibri" panose="020F0502020204030204" pitchFamily="34" charset="0"/>
            </a:endParaRPr>
          </a:p>
          <a:p>
            <a:pPr marL="228600" lvl="1" indent="0" algn="ctr">
              <a:buNone/>
              <a:defRPr/>
            </a:pPr>
            <a:endParaRPr lang="en-US">
              <a:solidFill>
                <a:schemeClr val="bg1"/>
              </a:solidFill>
              <a:effectLst/>
              <a:cs typeface="Calibri" panose="020F0502020204030204" pitchFamily="34" charset="0"/>
            </a:endParaRPr>
          </a:p>
          <a:p>
            <a:pPr marL="228600" lvl="1" indent="0" algn="ctr">
              <a:buNone/>
              <a:defRPr/>
            </a:pPr>
            <a:r>
              <a:rPr lang="en-US">
                <a:solidFill>
                  <a:schemeClr val="bg1"/>
                </a:solidFill>
                <a:cs typeface="Calibri" panose="020F0502020204030204" pitchFamily="34" charset="0"/>
              </a:rPr>
              <a:t>Decrease</a:t>
            </a:r>
            <a:r>
              <a:rPr lang="en-US">
                <a:solidFill>
                  <a:schemeClr val="bg1"/>
                </a:solidFill>
                <a:effectLst/>
                <a:cs typeface="Calibri" panose="020F0502020204030204" pitchFamily="34" charset="0"/>
              </a:rPr>
              <a:t> from FY5  Revised  #1 Budget</a:t>
            </a:r>
          </a:p>
          <a:p>
            <a:pPr marL="228600" lvl="1" indent="0" algn="ctr">
              <a:buNone/>
              <a:defRPr/>
            </a:pPr>
            <a:r>
              <a:rPr lang="en-US">
                <a:solidFill>
                  <a:schemeClr val="bg1"/>
                </a:solidFill>
                <a:cs typeface="Calibri"/>
              </a:rPr>
              <a:t>($151,358)</a:t>
            </a:r>
            <a:endParaRPr lang="en-US">
              <a:solidFill>
                <a:schemeClr val="bg1"/>
              </a:solidFill>
              <a:effectLst/>
              <a:cs typeface="Calibri" panose="020F0502020204030204" pitchFamily="34" charset="0"/>
            </a:endParaRP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en-US">
              <a:solidFill>
                <a:schemeClr val="bg1"/>
              </a:solidFill>
              <a:effectLst/>
              <a:cs typeface="Calibri" panose="020F0502020204030204" pitchFamily="34" charset="0"/>
            </a:endParaRPr>
          </a:p>
          <a:p>
            <a:pPr marL="914400" lvl="2" indent="0" algn="ctr">
              <a:buFont typeface="Wingdings" panose="05000000000000000000" pitchFamily="2" charset="2"/>
              <a:buNone/>
              <a:defRPr/>
            </a:pPr>
            <a:endParaRPr lang="en-US">
              <a:solidFill>
                <a:schemeClr val="bg1"/>
              </a:solidFill>
              <a:effectLst/>
              <a:latin typeface="+mj-lt"/>
            </a:endParaRPr>
          </a:p>
          <a:p>
            <a:pPr lvl="1" algn="ctr">
              <a:defRPr/>
            </a:pPr>
            <a:endParaRPr lang="en-US">
              <a:solidFill>
                <a:schemeClr val="bg1"/>
              </a:solidFill>
              <a:latin typeface="+mj-lt"/>
            </a:endParaRPr>
          </a:p>
          <a:p>
            <a:pPr lvl="1" algn="ctr" eaLnBrk="1" hangingPunct="1">
              <a:defRPr/>
            </a:pPr>
            <a:endParaRPr lang="en-US">
              <a:solidFill>
                <a:schemeClr val="bg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 algn="ctr" eaLnBrk="1" hangingPunct="1">
              <a:buFont typeface="Wingdings" panose="05000000000000000000" pitchFamily="2" charset="2"/>
              <a:buNone/>
              <a:defRPr/>
            </a:pPr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76EC544-46E8-482D-5CE2-3068EADE9C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528750"/>
              </p:ext>
            </p:extLst>
          </p:nvPr>
        </p:nvGraphicFramePr>
        <p:xfrm>
          <a:off x="3715448" y="1285685"/>
          <a:ext cx="5203825" cy="4286630"/>
        </p:xfrm>
        <a:graphic>
          <a:graphicData uri="http://schemas.openxmlformats.org/drawingml/2006/table">
            <a:tbl>
              <a:tblPr/>
              <a:tblGrid>
                <a:gridCol w="1958311">
                  <a:extLst>
                    <a:ext uri="{9D8B030D-6E8A-4147-A177-3AD203B41FA5}">
                      <a16:colId xmlns:a16="http://schemas.microsoft.com/office/drawing/2014/main" val="3178760994"/>
                    </a:ext>
                  </a:extLst>
                </a:gridCol>
                <a:gridCol w="704112">
                  <a:extLst>
                    <a:ext uri="{9D8B030D-6E8A-4147-A177-3AD203B41FA5}">
                      <a16:colId xmlns:a16="http://schemas.microsoft.com/office/drawing/2014/main" val="871401652"/>
                    </a:ext>
                  </a:extLst>
                </a:gridCol>
                <a:gridCol w="847134">
                  <a:extLst>
                    <a:ext uri="{9D8B030D-6E8A-4147-A177-3AD203B41FA5}">
                      <a16:colId xmlns:a16="http://schemas.microsoft.com/office/drawing/2014/main" val="3670487059"/>
                    </a:ext>
                  </a:extLst>
                </a:gridCol>
                <a:gridCol w="847134">
                  <a:extLst>
                    <a:ext uri="{9D8B030D-6E8A-4147-A177-3AD203B41FA5}">
                      <a16:colId xmlns:a16="http://schemas.microsoft.com/office/drawing/2014/main" val="2432957638"/>
                    </a:ext>
                  </a:extLst>
                </a:gridCol>
                <a:gridCol w="847134">
                  <a:extLst>
                    <a:ext uri="{9D8B030D-6E8A-4147-A177-3AD203B41FA5}">
                      <a16:colId xmlns:a16="http://schemas.microsoft.com/office/drawing/2014/main" val="1691771608"/>
                    </a:ext>
                  </a:extLst>
                </a:gridCol>
              </a:tblGrid>
              <a:tr h="256314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Expenses by project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4308589"/>
                  </a:ext>
                </a:extLst>
              </a:tr>
              <a:tr h="25631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Increase/decrease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7060493"/>
                  </a:ext>
                </a:extLst>
              </a:tr>
              <a:tr h="25631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FY25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FY26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4001991"/>
                  </a:ext>
                </a:extLst>
              </a:tr>
              <a:tr h="25631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Revised #1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Proposed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5266856"/>
                  </a:ext>
                </a:extLst>
              </a:tr>
              <a:tr h="25631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Schoolwide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4,435,331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4,340,625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-2.1%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5168918"/>
                  </a:ext>
                </a:extLst>
              </a:tr>
              <a:tr h="25631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Classroom Site Project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437,440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438,112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8921682"/>
                  </a:ext>
                </a:extLst>
              </a:tr>
              <a:tr h="25631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Instructional Improvement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30,858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31,047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2241829"/>
                  </a:ext>
                </a:extLst>
              </a:tr>
              <a:tr h="25631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Federal projects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442,153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391,877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-11.4%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884682"/>
                  </a:ext>
                </a:extLst>
              </a:tr>
              <a:tr h="25631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State Projects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7,237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-100.0%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662792"/>
                  </a:ext>
                </a:extLst>
              </a:tr>
              <a:tr h="25631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expenses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5,353,019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5,201,661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-2.8%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5587823"/>
                  </a:ext>
                </a:extLst>
              </a:tr>
              <a:tr h="22096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8411644"/>
                  </a:ext>
                </a:extLst>
              </a:tr>
              <a:tr h="22096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1709748"/>
                  </a:ext>
                </a:extLst>
              </a:tr>
              <a:tr h="256314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teacher salary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602957"/>
                  </a:ext>
                </a:extLst>
              </a:tr>
              <a:tr h="256314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salary of all teachers employed in the budget year 2026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40,315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810873"/>
                  </a:ext>
                </a:extLst>
              </a:tr>
              <a:tr h="256314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salary of all teachers employed in the prior year 2025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40,821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9286851"/>
                  </a:ext>
                </a:extLst>
              </a:tr>
              <a:tr h="256314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Increase in average teacher salary from the prior year 2025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(506)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160296"/>
                  </a:ext>
                </a:extLst>
              </a:tr>
              <a:tr h="256314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Percentage increase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-1.2%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0668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87D9FC9-8364-9845-D35F-EE2ACB451286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304800" y="964692"/>
            <a:ext cx="8534400" cy="1188720"/>
          </a:xfrm>
          <a:prstGeom prst="rect">
            <a:avLst/>
          </a:prstGeom>
        </p:spPr>
        <p:txBody>
          <a:bodyPr vert="horz" lIns="182880" tIns="182880" rIns="182880" bIns="182880" rtlCol="0" anchor="ctr" anchorCtr="1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altLang="en-US" sz="2400"/>
              <a:t>FY26 Proposed Budget summary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7A197AC-4402-B82D-5E41-ED200C49E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6303099"/>
              </p:ext>
            </p:extLst>
          </p:nvPr>
        </p:nvGraphicFramePr>
        <p:xfrm>
          <a:off x="1762647" y="2426557"/>
          <a:ext cx="5618705" cy="300962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712645">
                  <a:extLst>
                    <a:ext uri="{9D8B030D-6E8A-4147-A177-3AD203B41FA5}">
                      <a16:colId xmlns:a16="http://schemas.microsoft.com/office/drawing/2014/main" val="3393290413"/>
                    </a:ext>
                  </a:extLst>
                </a:gridCol>
                <a:gridCol w="1906060">
                  <a:extLst>
                    <a:ext uri="{9D8B030D-6E8A-4147-A177-3AD203B41FA5}">
                      <a16:colId xmlns:a16="http://schemas.microsoft.com/office/drawing/2014/main" val="89267362"/>
                    </a:ext>
                  </a:extLst>
                </a:gridCol>
              </a:tblGrid>
              <a:tr h="637075">
                <a:tc>
                  <a:txBody>
                    <a:bodyPr/>
                    <a:lstStyle/>
                    <a:p>
                      <a:r>
                        <a:rPr lang="en-US" sz="1800" b="0" cap="none" spc="60" baseline="0">
                          <a:solidFill>
                            <a:schemeClr val="tx1"/>
                          </a:solidFill>
                        </a:rPr>
                        <a:t>Total Budgeted Revenue</a:t>
                      </a:r>
                      <a:endParaRPr lang="en-US" sz="1800" b="0" cap="none" spc="6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61267" marR="161267" marT="161267" marB="161267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60" baseline="0">
                          <a:solidFill>
                            <a:schemeClr val="tx1"/>
                          </a:solidFill>
                        </a:rPr>
                        <a:t>$5,408,538</a:t>
                      </a:r>
                      <a:endParaRPr lang="en-US" sz="1800" b="0" cap="none" spc="60" baseline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61267" marR="161267" marT="161267" marB="161267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68130523"/>
                  </a:ext>
                </a:extLst>
              </a:tr>
              <a:tr h="534881">
                <a:tc>
                  <a:txBody>
                    <a:bodyPr/>
                    <a:lstStyle/>
                    <a:p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 Total Budgeted Expenses</a:t>
                      </a:r>
                      <a:endParaRPr lang="en-US" sz="1800" b="0" cap="none" spc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7511" marR="107511" marT="53756" marB="107511"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 $5,201,661</a:t>
                      </a:r>
                      <a:endParaRPr lang="en-US" sz="1800" b="0" cap="none" spc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7511" marR="107511" marT="53756" marB="107511"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26925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Net Income</a:t>
                      </a:r>
                      <a:endParaRPr lang="en-US" sz="1800" b="0" cap="none" spc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7511" marR="107511" marT="53756" marB="1075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 $206,877</a:t>
                      </a:r>
                      <a:endParaRPr lang="en-US" sz="1800" b="0" cap="none" spc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7511" marR="107511" marT="53756" marB="1075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91384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1800" b="0" cap="none" spc="0">
                          <a:solidFill>
                            <a:schemeClr val="tx1"/>
                          </a:solidFill>
                          <a:latin typeface="+mn-lt"/>
                        </a:rPr>
                        <a:t>Total Non-Expense Cash Transactions</a:t>
                      </a:r>
                    </a:p>
                    <a:p>
                      <a:r>
                        <a:rPr lang="en-US" sz="1200" b="0" i="1" cap="none" spc="0">
                          <a:solidFill>
                            <a:schemeClr val="tx1"/>
                          </a:solidFill>
                          <a:latin typeface="+mn-lt"/>
                        </a:rPr>
                        <a:t>(Capital Acquisitions)</a:t>
                      </a:r>
                    </a:p>
                  </a:txBody>
                  <a:tcPr marL="107511" marR="107511" marT="53756" marB="1075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  <a:latin typeface="+mn-lt"/>
                        </a:rPr>
                        <a:t>($30,000)</a:t>
                      </a:r>
                    </a:p>
                  </a:txBody>
                  <a:tcPr marL="107511" marR="107511" marT="53756" marB="1075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474386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1800" b="0" cap="none" spc="0">
                          <a:solidFill>
                            <a:schemeClr val="tx1"/>
                          </a:solidFill>
                          <a:latin typeface="+mn-lt"/>
                        </a:rPr>
                        <a:t>Fiscal Year Budgeted Change in Cash</a:t>
                      </a:r>
                    </a:p>
                  </a:txBody>
                  <a:tcPr marL="107511" marR="107511" marT="53756" marB="1075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 $176,877</a:t>
                      </a:r>
                      <a:endParaRPr lang="en-US" sz="1800" b="0" cap="none" spc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7511" marR="107511" marT="53756" marB="1075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6558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293960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01F40-E6D1-CD0B-8410-AAD1D865B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352" y="964692"/>
            <a:ext cx="5797296" cy="1188720"/>
          </a:xfrm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z="2800"/>
              <a:t>Projected FRAMEWORK MEASURES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47ABD34-ABEA-B966-14CA-2CD8C6271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770502"/>
              </p:ext>
            </p:extLst>
          </p:nvPr>
        </p:nvGraphicFramePr>
        <p:xfrm>
          <a:off x="1189677" y="2651741"/>
          <a:ext cx="6764645" cy="3474743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3351366">
                  <a:extLst>
                    <a:ext uri="{9D8B030D-6E8A-4147-A177-3AD203B41FA5}">
                      <a16:colId xmlns:a16="http://schemas.microsoft.com/office/drawing/2014/main" val="2192716732"/>
                    </a:ext>
                  </a:extLst>
                </a:gridCol>
                <a:gridCol w="1738955">
                  <a:extLst>
                    <a:ext uri="{9D8B030D-6E8A-4147-A177-3AD203B41FA5}">
                      <a16:colId xmlns:a16="http://schemas.microsoft.com/office/drawing/2014/main" val="1792101888"/>
                    </a:ext>
                  </a:extLst>
                </a:gridCol>
                <a:gridCol w="1674324">
                  <a:extLst>
                    <a:ext uri="{9D8B030D-6E8A-4147-A177-3AD203B41FA5}">
                      <a16:colId xmlns:a16="http://schemas.microsoft.com/office/drawing/2014/main" val="1436396771"/>
                    </a:ext>
                  </a:extLst>
                </a:gridCol>
              </a:tblGrid>
              <a:tr h="649659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32323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61" marR="11661" marT="116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FY26 Proposed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61" marR="11661" marT="116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ASBCS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61" marR="11661" marT="11661" marB="0" anchor="b"/>
                </a:tc>
                <a:extLst>
                  <a:ext uri="{0D108BD9-81ED-4DB2-BD59-A6C34878D82A}">
                    <a16:rowId xmlns:a16="http://schemas.microsoft.com/office/drawing/2014/main" val="2541645994"/>
                  </a:ext>
                </a:extLst>
              </a:tr>
              <a:tr h="361698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32323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61" marR="11661" marT="116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Budget Projection</a:t>
                      </a:r>
                    </a:p>
                  </a:txBody>
                  <a:tcPr marL="11661" marR="11661" marT="1166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Covenants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61" marR="11661" marT="1166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782125"/>
                  </a:ext>
                </a:extLst>
              </a:tr>
              <a:tr h="55941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Days Cash on Hand</a:t>
                      </a:r>
                      <a:endParaRPr lang="en-US" sz="1800" b="1" i="0" u="none" strike="noStrike">
                        <a:solidFill>
                          <a:srgbClr val="32323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61" marR="11661" marT="116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122.01</a:t>
                      </a:r>
                    </a:p>
                  </a:txBody>
                  <a:tcPr marL="11661" marR="11661" marT="1166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40.00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61" marR="11661" marT="1166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55213509"/>
                  </a:ext>
                </a:extLst>
              </a:tr>
              <a:tr h="617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Adjusted Net Income</a:t>
                      </a:r>
                      <a:endParaRPr lang="en-US" sz="1800" b="1" i="0" u="none" strike="noStrike">
                        <a:solidFill>
                          <a:srgbClr val="32323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61" marR="11661" marT="116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$206,878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661" marR="11661" marT="116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$1.00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61" marR="11661" marT="11661" marB="0" anchor="b"/>
                </a:tc>
                <a:extLst>
                  <a:ext uri="{0D108BD9-81ED-4DB2-BD59-A6C34878D82A}">
                    <a16:rowId xmlns:a16="http://schemas.microsoft.com/office/drawing/2014/main" val="3638666297"/>
                  </a:ext>
                </a:extLst>
              </a:tr>
              <a:tr h="6367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ADM Growth Rate</a:t>
                      </a:r>
                      <a:endParaRPr lang="en-US" sz="1800" b="1" i="0" u="none" strike="noStrike">
                        <a:solidFill>
                          <a:srgbClr val="32323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61" marR="11661" marT="116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-.49%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1661" marR="11661" marT="116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0.01%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61" marR="11661" marT="11661" marB="0" anchor="b"/>
                </a:tc>
                <a:extLst>
                  <a:ext uri="{0D108BD9-81ED-4DB2-BD59-A6C34878D82A}">
                    <a16:rowId xmlns:a16="http://schemas.microsoft.com/office/drawing/2014/main" val="1582881145"/>
                  </a:ext>
                </a:extLst>
              </a:tr>
              <a:tr h="64965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Debt Service Coverage Ratio</a:t>
                      </a:r>
                      <a:endParaRPr lang="en-US" sz="1800" b="1" i="0" u="none" strike="noStrike">
                        <a:solidFill>
                          <a:srgbClr val="32323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61" marR="11661" marT="116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1.24</a:t>
                      </a:r>
                    </a:p>
                  </a:txBody>
                  <a:tcPr marL="11661" marR="11661" marT="116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1.10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61" marR="11661" marT="11661" marB="0" anchor="b"/>
                </a:tc>
                <a:extLst>
                  <a:ext uri="{0D108BD9-81ED-4DB2-BD59-A6C34878D82A}">
                    <a16:rowId xmlns:a16="http://schemas.microsoft.com/office/drawing/2014/main" val="1086459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04257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8054D55F91284EBB1107762FB3C5FA" ma:contentTypeVersion="18" ma:contentTypeDescription="Create a new document." ma:contentTypeScope="" ma:versionID="1410b37f08874c51a2265df9ec3df916">
  <xsd:schema xmlns:xsd="http://www.w3.org/2001/XMLSchema" xmlns:xs="http://www.w3.org/2001/XMLSchema" xmlns:p="http://schemas.microsoft.com/office/2006/metadata/properties" xmlns:ns2="588712f8-bc12-4b67-b29b-a9d0f63287e2" xmlns:ns3="d7c5e3bf-8d4c-41de-aaa1-f4451f02d99d" targetNamespace="http://schemas.microsoft.com/office/2006/metadata/properties" ma:root="true" ma:fieldsID="f07a4edbd74ba1f0092007d492bd3af1" ns2:_="" ns3:_="">
    <xsd:import namespace="588712f8-bc12-4b67-b29b-a9d0f63287e2"/>
    <xsd:import namespace="d7c5e3bf-8d4c-41de-aaa1-f4451f02d9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8712f8-bc12-4b67-b29b-a9d0f63287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01f69ef-746b-49a2-8d0e-3be5031717a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c5e3bf-8d4c-41de-aaa1-f4451f02d99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325e49b-7206-461e-b626-dd329b649d2c}" ma:internalName="TaxCatchAll" ma:showField="CatchAllData" ma:web="d7c5e3bf-8d4c-41de-aaa1-f4451f02d99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7c5e3bf-8d4c-41de-aaa1-f4451f02d99d" xsi:nil="true"/>
    <lcf76f155ced4ddcb4097134ff3c332f xmlns="588712f8-bc12-4b67-b29b-a9d0f63287e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694D838-F6F0-4B49-B360-4A6E8F7BF01D}">
  <ds:schemaRefs>
    <ds:schemaRef ds:uri="588712f8-bc12-4b67-b29b-a9d0f63287e2"/>
    <ds:schemaRef ds:uri="d7c5e3bf-8d4c-41de-aaa1-f4451f02d99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329BBAD-0995-4D58-9D24-A6F7D32A10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6EDB48-48E1-4A16-8E76-4C4B2DDA7504}">
  <ds:schemaRefs>
    <ds:schemaRef ds:uri="588712f8-bc12-4b67-b29b-a9d0f63287e2"/>
    <ds:schemaRef ds:uri="d7c5e3bf-8d4c-41de-aaa1-f4451f02d99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Application>Microsoft Office PowerPoint</Application>
  <PresentationFormat>On-screen Show (4:3)</PresentationFormat>
  <Slides>5</Slides>
  <Notes>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Parcel</vt:lpstr>
      <vt:lpstr>Tucson International Academy Budget 2025/26  proposed  July 1, 2025</vt:lpstr>
      <vt:lpstr>FY26 REVENUE proposed Budget</vt:lpstr>
      <vt:lpstr>FY26 EXPENDITURES proposed Budget</vt:lpstr>
      <vt:lpstr>PowerPoint Presentation</vt:lpstr>
      <vt:lpstr>Projected FRAMEWORK MEASURES</vt:lpstr>
    </vt:vector>
  </TitlesOfParts>
  <Company>Madison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Madison School District Budget 2009-10</dc:title>
  <dc:creator>Preferred Customer</dc:creator>
  <cp:revision>1</cp:revision>
  <cp:lastPrinted>2017-09-06T03:59:51Z</cp:lastPrinted>
  <dcterms:created xsi:type="dcterms:W3CDTF">2009-01-06T23:48:35Z</dcterms:created>
  <dcterms:modified xsi:type="dcterms:W3CDTF">2025-06-30T22:19:21Z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0x010100508054D55F91284EBB1107762FB3C5FA</vt:lpwstr>
  </property>
  <property fmtid="{D5CDD505-2E9C-101B-9397-08002B2CF9AE}" pid="3" name="MediaServiceImageTags">
    <vt:lpwstr/>
  </property>
</Properties>
</file>